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1" r:id="rId1"/>
  </p:sldMasterIdLst>
  <p:notesMasterIdLst>
    <p:notesMasterId r:id="rId19"/>
  </p:notesMasterIdLst>
  <p:sldIdLst>
    <p:sldId id="256" r:id="rId2"/>
    <p:sldId id="296" r:id="rId3"/>
    <p:sldId id="288" r:id="rId4"/>
    <p:sldId id="303" r:id="rId5"/>
    <p:sldId id="274" r:id="rId6"/>
    <p:sldId id="298" r:id="rId7"/>
    <p:sldId id="304" r:id="rId8"/>
    <p:sldId id="301" r:id="rId9"/>
    <p:sldId id="269" r:id="rId10"/>
    <p:sldId id="270" r:id="rId11"/>
    <p:sldId id="305" r:id="rId12"/>
    <p:sldId id="307" r:id="rId13"/>
    <p:sldId id="308" r:id="rId14"/>
    <p:sldId id="309" r:id="rId15"/>
    <p:sldId id="310" r:id="rId16"/>
    <p:sldId id="295" r:id="rId17"/>
    <p:sldId id="29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29E1B-3FDA-45CD-8DED-35A49233E5D2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SG"/>
        </a:p>
      </dgm:t>
    </dgm:pt>
    <dgm:pt modelId="{8D99D252-43FB-4286-8A71-DEBEF3DC3C8E}">
      <dgm:prSet phldrT="[Text]"/>
      <dgm:spPr/>
      <dgm:t>
        <a:bodyPr/>
        <a:lstStyle/>
        <a:p>
          <a:r>
            <a:rPr lang="en-SG" b="1" dirty="0" smtClean="0"/>
            <a:t>Obsessions</a:t>
          </a:r>
          <a:endParaRPr lang="en-SG" b="1" dirty="0"/>
        </a:p>
      </dgm:t>
    </dgm:pt>
    <dgm:pt modelId="{0FBBCB66-7A1E-4132-A4CA-0763FB908441}" type="parTrans" cxnId="{45F76790-2DF3-434C-AC00-FE9232CDED09}">
      <dgm:prSet/>
      <dgm:spPr/>
      <dgm:t>
        <a:bodyPr/>
        <a:lstStyle/>
        <a:p>
          <a:endParaRPr lang="en-SG" b="1"/>
        </a:p>
      </dgm:t>
    </dgm:pt>
    <dgm:pt modelId="{6F91BFEC-47AE-42D8-916F-039B5BF88D20}" type="sibTrans" cxnId="{45F76790-2DF3-434C-AC00-FE9232CDED09}">
      <dgm:prSet/>
      <dgm:spPr/>
      <dgm:t>
        <a:bodyPr/>
        <a:lstStyle/>
        <a:p>
          <a:endParaRPr lang="en-SG" b="1"/>
        </a:p>
      </dgm:t>
    </dgm:pt>
    <dgm:pt modelId="{EF703D64-9AA1-48EE-AD41-4FB4233AF23F}">
      <dgm:prSet phldrT="[Text]"/>
      <dgm:spPr/>
      <dgm:t>
        <a:bodyPr/>
        <a:lstStyle/>
        <a:p>
          <a:r>
            <a:rPr lang="en-SG" b="1" dirty="0" smtClean="0"/>
            <a:t>Anxiety</a:t>
          </a:r>
          <a:endParaRPr lang="en-SG" b="1" dirty="0"/>
        </a:p>
      </dgm:t>
    </dgm:pt>
    <dgm:pt modelId="{25ED86D6-36E1-4C8A-99B4-A7E32B08A752}" type="parTrans" cxnId="{D28B3F9F-2AB3-44BA-8A30-0E0FC3A6405D}">
      <dgm:prSet/>
      <dgm:spPr/>
      <dgm:t>
        <a:bodyPr/>
        <a:lstStyle/>
        <a:p>
          <a:endParaRPr lang="en-SG" b="1"/>
        </a:p>
      </dgm:t>
    </dgm:pt>
    <dgm:pt modelId="{D103900D-A5B7-469E-872C-A703716A5460}" type="sibTrans" cxnId="{D28B3F9F-2AB3-44BA-8A30-0E0FC3A6405D}">
      <dgm:prSet/>
      <dgm:spPr/>
      <dgm:t>
        <a:bodyPr/>
        <a:lstStyle/>
        <a:p>
          <a:endParaRPr lang="en-SG" b="1"/>
        </a:p>
      </dgm:t>
    </dgm:pt>
    <dgm:pt modelId="{778A333D-F6CE-42F9-81A2-CD0B5FD774E0}">
      <dgm:prSet phldrT="[Text]"/>
      <dgm:spPr/>
      <dgm:t>
        <a:bodyPr/>
        <a:lstStyle/>
        <a:p>
          <a:r>
            <a:rPr lang="en-SG" b="1" dirty="0" smtClean="0"/>
            <a:t>Compulsions</a:t>
          </a:r>
        </a:p>
        <a:p>
          <a:r>
            <a:rPr lang="en-SG" b="1" dirty="0" smtClean="0"/>
            <a:t>Avoidance</a:t>
          </a:r>
        </a:p>
        <a:p>
          <a:r>
            <a:rPr lang="en-SG" b="1" dirty="0" smtClean="0"/>
            <a:t>Reassurance</a:t>
          </a:r>
          <a:endParaRPr lang="en-SG" b="1" dirty="0"/>
        </a:p>
      </dgm:t>
    </dgm:pt>
    <dgm:pt modelId="{2DCD572A-08F4-4CD1-A001-FE698D813CD1}" type="parTrans" cxnId="{C14E71DD-0CB6-4716-A4C0-BD77C95D317E}">
      <dgm:prSet/>
      <dgm:spPr/>
      <dgm:t>
        <a:bodyPr/>
        <a:lstStyle/>
        <a:p>
          <a:endParaRPr lang="en-SG" b="1"/>
        </a:p>
      </dgm:t>
    </dgm:pt>
    <dgm:pt modelId="{74945000-1B66-4068-A007-2114BE4F0967}" type="sibTrans" cxnId="{C14E71DD-0CB6-4716-A4C0-BD77C95D317E}">
      <dgm:prSet/>
      <dgm:spPr/>
      <dgm:t>
        <a:bodyPr/>
        <a:lstStyle/>
        <a:p>
          <a:endParaRPr lang="en-SG" b="1"/>
        </a:p>
      </dgm:t>
    </dgm:pt>
    <dgm:pt modelId="{94BDC096-8DB1-45FA-B392-5E8CB2C86761}">
      <dgm:prSet phldrT="[Text]"/>
      <dgm:spPr/>
      <dgm:t>
        <a:bodyPr/>
        <a:lstStyle/>
        <a:p>
          <a:r>
            <a:rPr lang="en-SG" b="1" dirty="0" smtClean="0"/>
            <a:t>Short Term Relief</a:t>
          </a:r>
          <a:endParaRPr lang="en-SG" b="1" dirty="0"/>
        </a:p>
      </dgm:t>
    </dgm:pt>
    <dgm:pt modelId="{C898A7E8-AF80-4736-9F16-37E2A908A6BA}" type="parTrans" cxnId="{8093990C-67E9-4980-8539-C66AA282FC1E}">
      <dgm:prSet/>
      <dgm:spPr/>
      <dgm:t>
        <a:bodyPr/>
        <a:lstStyle/>
        <a:p>
          <a:endParaRPr lang="en-SG" b="1"/>
        </a:p>
      </dgm:t>
    </dgm:pt>
    <dgm:pt modelId="{5AA19DFB-8BA5-4A7E-865A-4C5CE28A04C0}" type="sibTrans" cxnId="{8093990C-67E9-4980-8539-C66AA282FC1E}">
      <dgm:prSet/>
      <dgm:spPr/>
      <dgm:t>
        <a:bodyPr/>
        <a:lstStyle/>
        <a:p>
          <a:endParaRPr lang="en-SG" b="1"/>
        </a:p>
      </dgm:t>
    </dgm:pt>
    <dgm:pt modelId="{8CBD67D2-C803-44BC-8A37-4065F544ED19}" type="pres">
      <dgm:prSet presAssocID="{6EA29E1B-3FDA-45CD-8DED-35A49233E5D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3B3EC7D4-431A-45F9-87F0-E21DBA92031E}" type="pres">
      <dgm:prSet presAssocID="{8D99D252-43FB-4286-8A71-DEBEF3DC3C8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4AD54F2-62CC-49B0-AF61-E174F7505281}" type="pres">
      <dgm:prSet presAssocID="{8D99D252-43FB-4286-8A71-DEBEF3DC3C8E}" presName="spNode" presStyleCnt="0"/>
      <dgm:spPr/>
    </dgm:pt>
    <dgm:pt modelId="{D9E3F16C-64F1-47F2-B90C-58FCA68E942F}" type="pres">
      <dgm:prSet presAssocID="{6F91BFEC-47AE-42D8-916F-039B5BF88D20}" presName="sibTrans" presStyleLbl="sibTrans1D1" presStyleIdx="0" presStyleCnt="4"/>
      <dgm:spPr/>
      <dgm:t>
        <a:bodyPr/>
        <a:lstStyle/>
        <a:p>
          <a:endParaRPr lang="en-AU"/>
        </a:p>
      </dgm:t>
    </dgm:pt>
    <dgm:pt modelId="{314F839C-18EA-492B-8677-B4FC047359A0}" type="pres">
      <dgm:prSet presAssocID="{EF703D64-9AA1-48EE-AD41-4FB4233AF23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ABEBC556-807B-4F2D-ADD4-79D38BC905E7}" type="pres">
      <dgm:prSet presAssocID="{EF703D64-9AA1-48EE-AD41-4FB4233AF23F}" presName="spNode" presStyleCnt="0"/>
      <dgm:spPr/>
    </dgm:pt>
    <dgm:pt modelId="{E81391DE-771A-4C6E-BC3D-A16B98C1CC0A}" type="pres">
      <dgm:prSet presAssocID="{D103900D-A5B7-469E-872C-A703716A5460}" presName="sibTrans" presStyleLbl="sibTrans1D1" presStyleIdx="1" presStyleCnt="4"/>
      <dgm:spPr/>
      <dgm:t>
        <a:bodyPr/>
        <a:lstStyle/>
        <a:p>
          <a:endParaRPr lang="en-AU"/>
        </a:p>
      </dgm:t>
    </dgm:pt>
    <dgm:pt modelId="{89D480C5-CA29-4C57-AEC3-215F7E4FDFEE}" type="pres">
      <dgm:prSet presAssocID="{778A333D-F6CE-42F9-81A2-CD0B5FD774E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SG"/>
        </a:p>
      </dgm:t>
    </dgm:pt>
    <dgm:pt modelId="{3B664F50-1796-400C-A275-5611F83B15D9}" type="pres">
      <dgm:prSet presAssocID="{778A333D-F6CE-42F9-81A2-CD0B5FD774E0}" presName="spNode" presStyleCnt="0"/>
      <dgm:spPr/>
    </dgm:pt>
    <dgm:pt modelId="{11F47846-2021-4817-A433-5C7D0F3EBE9F}" type="pres">
      <dgm:prSet presAssocID="{74945000-1B66-4068-A007-2114BE4F0967}" presName="sibTrans" presStyleLbl="sibTrans1D1" presStyleIdx="2" presStyleCnt="4"/>
      <dgm:spPr/>
      <dgm:t>
        <a:bodyPr/>
        <a:lstStyle/>
        <a:p>
          <a:endParaRPr lang="en-AU"/>
        </a:p>
      </dgm:t>
    </dgm:pt>
    <dgm:pt modelId="{9EEDB20F-FFEF-47AA-8408-6C4F2A0C0142}" type="pres">
      <dgm:prSet presAssocID="{94BDC096-8DB1-45FA-B392-5E8CB2C8676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2F0DCA37-BD09-4343-A1EC-D3B38A6A4774}" type="pres">
      <dgm:prSet presAssocID="{94BDC096-8DB1-45FA-B392-5E8CB2C86761}" presName="spNode" presStyleCnt="0"/>
      <dgm:spPr/>
    </dgm:pt>
    <dgm:pt modelId="{2859F008-21D4-4CD0-AFED-0977EE6E14D1}" type="pres">
      <dgm:prSet presAssocID="{5AA19DFB-8BA5-4A7E-865A-4C5CE28A04C0}" presName="sibTrans" presStyleLbl="sibTrans1D1" presStyleIdx="3" presStyleCnt="4"/>
      <dgm:spPr/>
      <dgm:t>
        <a:bodyPr/>
        <a:lstStyle/>
        <a:p>
          <a:endParaRPr lang="en-AU"/>
        </a:p>
      </dgm:t>
    </dgm:pt>
  </dgm:ptLst>
  <dgm:cxnLst>
    <dgm:cxn modelId="{8093990C-67E9-4980-8539-C66AA282FC1E}" srcId="{6EA29E1B-3FDA-45CD-8DED-35A49233E5D2}" destId="{94BDC096-8DB1-45FA-B392-5E8CB2C86761}" srcOrd="3" destOrd="0" parTransId="{C898A7E8-AF80-4736-9F16-37E2A908A6BA}" sibTransId="{5AA19DFB-8BA5-4A7E-865A-4C5CE28A04C0}"/>
    <dgm:cxn modelId="{36E98F02-6FEB-4D3E-B775-BC6487251C44}" type="presOf" srcId="{D103900D-A5B7-469E-872C-A703716A5460}" destId="{E81391DE-771A-4C6E-BC3D-A16B98C1CC0A}" srcOrd="0" destOrd="0" presId="urn:microsoft.com/office/officeart/2005/8/layout/cycle5"/>
    <dgm:cxn modelId="{C2375733-A8F5-4DC8-822C-9899569E4A99}" type="presOf" srcId="{778A333D-F6CE-42F9-81A2-CD0B5FD774E0}" destId="{89D480C5-CA29-4C57-AEC3-215F7E4FDFEE}" srcOrd="0" destOrd="0" presId="urn:microsoft.com/office/officeart/2005/8/layout/cycle5"/>
    <dgm:cxn modelId="{C14E71DD-0CB6-4716-A4C0-BD77C95D317E}" srcId="{6EA29E1B-3FDA-45CD-8DED-35A49233E5D2}" destId="{778A333D-F6CE-42F9-81A2-CD0B5FD774E0}" srcOrd="2" destOrd="0" parTransId="{2DCD572A-08F4-4CD1-A001-FE698D813CD1}" sibTransId="{74945000-1B66-4068-A007-2114BE4F0967}"/>
    <dgm:cxn modelId="{6314C559-AEBB-455C-B305-D87577732FB8}" type="presOf" srcId="{EF703D64-9AA1-48EE-AD41-4FB4233AF23F}" destId="{314F839C-18EA-492B-8677-B4FC047359A0}" srcOrd="0" destOrd="0" presId="urn:microsoft.com/office/officeart/2005/8/layout/cycle5"/>
    <dgm:cxn modelId="{9DE9152D-FB8F-4E8D-8240-BA51A66AA99B}" type="presOf" srcId="{5AA19DFB-8BA5-4A7E-865A-4C5CE28A04C0}" destId="{2859F008-21D4-4CD0-AFED-0977EE6E14D1}" srcOrd="0" destOrd="0" presId="urn:microsoft.com/office/officeart/2005/8/layout/cycle5"/>
    <dgm:cxn modelId="{D7ED441E-B0BE-446E-80FC-B820F0ECF02D}" type="presOf" srcId="{94BDC096-8DB1-45FA-B392-5E8CB2C86761}" destId="{9EEDB20F-FFEF-47AA-8408-6C4F2A0C0142}" srcOrd="0" destOrd="0" presId="urn:microsoft.com/office/officeart/2005/8/layout/cycle5"/>
    <dgm:cxn modelId="{D28B3F9F-2AB3-44BA-8A30-0E0FC3A6405D}" srcId="{6EA29E1B-3FDA-45CD-8DED-35A49233E5D2}" destId="{EF703D64-9AA1-48EE-AD41-4FB4233AF23F}" srcOrd="1" destOrd="0" parTransId="{25ED86D6-36E1-4C8A-99B4-A7E32B08A752}" sibTransId="{D103900D-A5B7-469E-872C-A703716A5460}"/>
    <dgm:cxn modelId="{F0C5C9BC-50DD-4A30-9DFC-10977DFE27BF}" type="presOf" srcId="{6F91BFEC-47AE-42D8-916F-039B5BF88D20}" destId="{D9E3F16C-64F1-47F2-B90C-58FCA68E942F}" srcOrd="0" destOrd="0" presId="urn:microsoft.com/office/officeart/2005/8/layout/cycle5"/>
    <dgm:cxn modelId="{45F76790-2DF3-434C-AC00-FE9232CDED09}" srcId="{6EA29E1B-3FDA-45CD-8DED-35A49233E5D2}" destId="{8D99D252-43FB-4286-8A71-DEBEF3DC3C8E}" srcOrd="0" destOrd="0" parTransId="{0FBBCB66-7A1E-4132-A4CA-0763FB908441}" sibTransId="{6F91BFEC-47AE-42D8-916F-039B5BF88D20}"/>
    <dgm:cxn modelId="{1888D161-80FF-4847-8E81-26FFDD874F58}" type="presOf" srcId="{8D99D252-43FB-4286-8A71-DEBEF3DC3C8E}" destId="{3B3EC7D4-431A-45F9-87F0-E21DBA92031E}" srcOrd="0" destOrd="0" presId="urn:microsoft.com/office/officeart/2005/8/layout/cycle5"/>
    <dgm:cxn modelId="{427A25BF-32E4-41AD-9ACD-E269275E919F}" type="presOf" srcId="{6EA29E1B-3FDA-45CD-8DED-35A49233E5D2}" destId="{8CBD67D2-C803-44BC-8A37-4065F544ED19}" srcOrd="0" destOrd="0" presId="urn:microsoft.com/office/officeart/2005/8/layout/cycle5"/>
    <dgm:cxn modelId="{93A7885B-ABAD-488F-AC0B-52082ECB1682}" type="presOf" srcId="{74945000-1B66-4068-A007-2114BE4F0967}" destId="{11F47846-2021-4817-A433-5C7D0F3EBE9F}" srcOrd="0" destOrd="0" presId="urn:microsoft.com/office/officeart/2005/8/layout/cycle5"/>
    <dgm:cxn modelId="{E25F1543-B563-44F6-A8AC-0B51FBF1CBBD}" type="presParOf" srcId="{8CBD67D2-C803-44BC-8A37-4065F544ED19}" destId="{3B3EC7D4-431A-45F9-87F0-E21DBA92031E}" srcOrd="0" destOrd="0" presId="urn:microsoft.com/office/officeart/2005/8/layout/cycle5"/>
    <dgm:cxn modelId="{B7C66222-3F0E-4B96-90B4-95A4C71E7C32}" type="presParOf" srcId="{8CBD67D2-C803-44BC-8A37-4065F544ED19}" destId="{34AD54F2-62CC-49B0-AF61-E174F7505281}" srcOrd="1" destOrd="0" presId="urn:microsoft.com/office/officeart/2005/8/layout/cycle5"/>
    <dgm:cxn modelId="{8B5B601D-A84F-40EE-83F2-372F697B0615}" type="presParOf" srcId="{8CBD67D2-C803-44BC-8A37-4065F544ED19}" destId="{D9E3F16C-64F1-47F2-B90C-58FCA68E942F}" srcOrd="2" destOrd="0" presId="urn:microsoft.com/office/officeart/2005/8/layout/cycle5"/>
    <dgm:cxn modelId="{078EEAF8-B444-466B-8D10-B5FE750F1853}" type="presParOf" srcId="{8CBD67D2-C803-44BC-8A37-4065F544ED19}" destId="{314F839C-18EA-492B-8677-B4FC047359A0}" srcOrd="3" destOrd="0" presId="urn:microsoft.com/office/officeart/2005/8/layout/cycle5"/>
    <dgm:cxn modelId="{422C95EA-4B9C-4952-B604-C3326CD66CE2}" type="presParOf" srcId="{8CBD67D2-C803-44BC-8A37-4065F544ED19}" destId="{ABEBC556-807B-4F2D-ADD4-79D38BC905E7}" srcOrd="4" destOrd="0" presId="urn:microsoft.com/office/officeart/2005/8/layout/cycle5"/>
    <dgm:cxn modelId="{0641BCE0-D216-4E35-9C2C-83C1798BA221}" type="presParOf" srcId="{8CBD67D2-C803-44BC-8A37-4065F544ED19}" destId="{E81391DE-771A-4C6E-BC3D-A16B98C1CC0A}" srcOrd="5" destOrd="0" presId="urn:microsoft.com/office/officeart/2005/8/layout/cycle5"/>
    <dgm:cxn modelId="{53F7A8B1-FBDC-48FF-A4DE-EABD2576116D}" type="presParOf" srcId="{8CBD67D2-C803-44BC-8A37-4065F544ED19}" destId="{89D480C5-CA29-4C57-AEC3-215F7E4FDFEE}" srcOrd="6" destOrd="0" presId="urn:microsoft.com/office/officeart/2005/8/layout/cycle5"/>
    <dgm:cxn modelId="{72140D96-64D3-4914-B735-49DC8C67FFCD}" type="presParOf" srcId="{8CBD67D2-C803-44BC-8A37-4065F544ED19}" destId="{3B664F50-1796-400C-A275-5611F83B15D9}" srcOrd="7" destOrd="0" presId="urn:microsoft.com/office/officeart/2005/8/layout/cycle5"/>
    <dgm:cxn modelId="{38560958-F88E-491C-8C39-453222726AD7}" type="presParOf" srcId="{8CBD67D2-C803-44BC-8A37-4065F544ED19}" destId="{11F47846-2021-4817-A433-5C7D0F3EBE9F}" srcOrd="8" destOrd="0" presId="urn:microsoft.com/office/officeart/2005/8/layout/cycle5"/>
    <dgm:cxn modelId="{A51C2C9F-BE15-4B4B-AE6A-925DCBD7C259}" type="presParOf" srcId="{8CBD67D2-C803-44BC-8A37-4065F544ED19}" destId="{9EEDB20F-FFEF-47AA-8408-6C4F2A0C0142}" srcOrd="9" destOrd="0" presId="urn:microsoft.com/office/officeart/2005/8/layout/cycle5"/>
    <dgm:cxn modelId="{B0AA792C-5B65-4FF4-8304-5A147C3194F6}" type="presParOf" srcId="{8CBD67D2-C803-44BC-8A37-4065F544ED19}" destId="{2F0DCA37-BD09-4343-A1EC-D3B38A6A4774}" srcOrd="10" destOrd="0" presId="urn:microsoft.com/office/officeart/2005/8/layout/cycle5"/>
    <dgm:cxn modelId="{5032C85D-9D92-4267-BE46-DD1973FE8CAA}" type="presParOf" srcId="{8CBD67D2-C803-44BC-8A37-4065F544ED19}" destId="{2859F008-21D4-4CD0-AFED-0977EE6E14D1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EC7D4-431A-45F9-87F0-E21DBA92031E}">
      <dsp:nvSpPr>
        <dsp:cNvPr id="0" name=""/>
        <dsp:cNvSpPr/>
      </dsp:nvSpPr>
      <dsp:spPr>
        <a:xfrm>
          <a:off x="3824626" y="1094"/>
          <a:ext cx="1530747" cy="9949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1500" b="1" kern="1200" dirty="0" smtClean="0"/>
            <a:t>Obsessions</a:t>
          </a:r>
          <a:endParaRPr lang="en-SG" sz="1500" b="1" kern="1200" dirty="0"/>
        </a:p>
      </dsp:txBody>
      <dsp:txXfrm>
        <a:off x="3873197" y="49665"/>
        <a:ext cx="1433605" cy="897843"/>
      </dsp:txXfrm>
    </dsp:sp>
    <dsp:sp modelId="{D9E3F16C-64F1-47F2-B90C-58FCA68E942F}">
      <dsp:nvSpPr>
        <dsp:cNvPr id="0" name=""/>
        <dsp:cNvSpPr/>
      </dsp:nvSpPr>
      <dsp:spPr>
        <a:xfrm>
          <a:off x="2946587" y="498587"/>
          <a:ext cx="3286824" cy="3286824"/>
        </a:xfrm>
        <a:custGeom>
          <a:avLst/>
          <a:gdLst/>
          <a:ahLst/>
          <a:cxnLst/>
          <a:rect l="0" t="0" r="0" b="0"/>
          <a:pathLst>
            <a:path>
              <a:moveTo>
                <a:pt x="2619972" y="321619"/>
              </a:moveTo>
              <a:arcTo wR="1643412" hR="1643412" stAng="18387452" swAng="1633253"/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4F839C-18EA-492B-8677-B4FC047359A0}">
      <dsp:nvSpPr>
        <dsp:cNvPr id="0" name=""/>
        <dsp:cNvSpPr/>
      </dsp:nvSpPr>
      <dsp:spPr>
        <a:xfrm>
          <a:off x="5468038" y="1644507"/>
          <a:ext cx="1530747" cy="9949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1500" b="1" kern="1200" dirty="0" smtClean="0"/>
            <a:t>Anxiety</a:t>
          </a:r>
          <a:endParaRPr lang="en-SG" sz="1500" b="1" kern="1200" dirty="0"/>
        </a:p>
      </dsp:txBody>
      <dsp:txXfrm>
        <a:off x="5516609" y="1693078"/>
        <a:ext cx="1433605" cy="897843"/>
      </dsp:txXfrm>
    </dsp:sp>
    <dsp:sp modelId="{E81391DE-771A-4C6E-BC3D-A16B98C1CC0A}">
      <dsp:nvSpPr>
        <dsp:cNvPr id="0" name=""/>
        <dsp:cNvSpPr/>
      </dsp:nvSpPr>
      <dsp:spPr>
        <a:xfrm>
          <a:off x="2946587" y="498587"/>
          <a:ext cx="3286824" cy="3286824"/>
        </a:xfrm>
        <a:custGeom>
          <a:avLst/>
          <a:gdLst/>
          <a:ahLst/>
          <a:cxnLst/>
          <a:rect l="0" t="0" r="0" b="0"/>
          <a:pathLst>
            <a:path>
              <a:moveTo>
                <a:pt x="3116434" y="2372115"/>
              </a:moveTo>
              <a:arcTo wR="1643412" hR="1643412" stAng="1579295" swAng="1633253"/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D480C5-CA29-4C57-AEC3-215F7E4FDFEE}">
      <dsp:nvSpPr>
        <dsp:cNvPr id="0" name=""/>
        <dsp:cNvSpPr/>
      </dsp:nvSpPr>
      <dsp:spPr>
        <a:xfrm>
          <a:off x="3824626" y="3287919"/>
          <a:ext cx="1530747" cy="9949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1500" b="1" kern="1200" dirty="0" smtClean="0"/>
            <a:t>Compulsions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1500" b="1" kern="1200" dirty="0" smtClean="0"/>
            <a:t>Avoidance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1500" b="1" kern="1200" dirty="0" smtClean="0"/>
            <a:t>Reassurance</a:t>
          </a:r>
          <a:endParaRPr lang="en-SG" sz="1500" b="1" kern="1200" dirty="0"/>
        </a:p>
      </dsp:txBody>
      <dsp:txXfrm>
        <a:off x="3873197" y="3336490"/>
        <a:ext cx="1433605" cy="897843"/>
      </dsp:txXfrm>
    </dsp:sp>
    <dsp:sp modelId="{11F47846-2021-4817-A433-5C7D0F3EBE9F}">
      <dsp:nvSpPr>
        <dsp:cNvPr id="0" name=""/>
        <dsp:cNvSpPr/>
      </dsp:nvSpPr>
      <dsp:spPr>
        <a:xfrm>
          <a:off x="2946587" y="498587"/>
          <a:ext cx="3286824" cy="3286824"/>
        </a:xfrm>
        <a:custGeom>
          <a:avLst/>
          <a:gdLst/>
          <a:ahLst/>
          <a:cxnLst/>
          <a:rect l="0" t="0" r="0" b="0"/>
          <a:pathLst>
            <a:path>
              <a:moveTo>
                <a:pt x="666852" y="2965204"/>
              </a:moveTo>
              <a:arcTo wR="1643412" hR="1643412" stAng="7587452" swAng="1633253"/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EDB20F-FFEF-47AA-8408-6C4F2A0C0142}">
      <dsp:nvSpPr>
        <dsp:cNvPr id="0" name=""/>
        <dsp:cNvSpPr/>
      </dsp:nvSpPr>
      <dsp:spPr>
        <a:xfrm>
          <a:off x="2181214" y="1644507"/>
          <a:ext cx="1530747" cy="9949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1500" b="1" kern="1200" dirty="0" smtClean="0"/>
            <a:t>Short Term Relief</a:t>
          </a:r>
          <a:endParaRPr lang="en-SG" sz="1500" b="1" kern="1200" dirty="0"/>
        </a:p>
      </dsp:txBody>
      <dsp:txXfrm>
        <a:off x="2229785" y="1693078"/>
        <a:ext cx="1433605" cy="897843"/>
      </dsp:txXfrm>
    </dsp:sp>
    <dsp:sp modelId="{2859F008-21D4-4CD0-AFED-0977EE6E14D1}">
      <dsp:nvSpPr>
        <dsp:cNvPr id="0" name=""/>
        <dsp:cNvSpPr/>
      </dsp:nvSpPr>
      <dsp:spPr>
        <a:xfrm>
          <a:off x="2946587" y="498587"/>
          <a:ext cx="3286824" cy="3286824"/>
        </a:xfrm>
        <a:custGeom>
          <a:avLst/>
          <a:gdLst/>
          <a:ahLst/>
          <a:cxnLst/>
          <a:rect l="0" t="0" r="0" b="0"/>
          <a:pathLst>
            <a:path>
              <a:moveTo>
                <a:pt x="170389" y="914708"/>
              </a:moveTo>
              <a:arcTo wR="1643412" hR="1643412" stAng="12379295" swAng="1633253"/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79DF9-DC03-4F4D-AFCD-A7BF2A699D47}" type="datetimeFigureOut">
              <a:rPr lang="en-AU" smtClean="0"/>
              <a:t>1/02/2015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FFB42-7E6F-4EA0-847B-DFFCBD302B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4478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MOVIE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Significant genetic component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Abnormalities in circuits linking basal ganglia to cortex</a:t>
            </a:r>
            <a:r>
              <a:rPr lang="en-US" altLang="en-US" sz="3200" smtClean="0"/>
              <a:t> </a:t>
            </a:r>
            <a:r>
              <a:rPr lang="en-US" altLang="en-US" smtClean="0"/>
              <a:t>(March &amp; Mulle, 1998).</a:t>
            </a:r>
          </a:p>
          <a:p>
            <a:pPr lvl="1" eaLnBrk="1" hangingPunct="1"/>
            <a:r>
              <a:rPr lang="en-US" altLang="en-US" smtClean="0"/>
              <a:t>Pathways often used in grooming activities (e.g., washing, picking, licking)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Neurotransmitter and neuroendocrine irregularities</a:t>
            </a:r>
          </a:p>
          <a:p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A42C096-90F7-4F45-8358-846CE5913708}" type="slidenum">
              <a:rPr lang="en-US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469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A3D228E-8596-46C4-9AEC-67226A858D3B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7864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8021ABE-BA8D-46C8-9322-1E2660EB0813}" type="slidenum">
              <a:rPr lang="en-GB" altLang="en-US"/>
              <a:pPr eaLnBrk="1" hangingPunct="1"/>
              <a:t>11</a:t>
            </a:fld>
            <a:endParaRPr lang="en-GB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41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059D00A-4961-4BAF-8B12-C50D6BD2F964}" type="slidenum">
              <a:rPr lang="en-GB" altLang="en-US"/>
              <a:pPr eaLnBrk="1" hangingPunct="1"/>
              <a:t>12</a:t>
            </a:fld>
            <a:endParaRPr lang="en-GB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mtClean="0">
                <a:latin typeface="Arial" panose="020B0604020202020204" pitchFamily="34" charset="0"/>
              </a:rPr>
              <a:t>Why should we bother with any of this theory stuff? Because knowledge is power. So now we have a idea of ocd works – what do we need to do to get rid of it? Effective psychological treatment</a:t>
            </a:r>
          </a:p>
        </p:txBody>
      </p:sp>
    </p:spTree>
    <p:extLst>
      <p:ext uri="{BB962C8B-B14F-4D97-AF65-F5344CB8AC3E}">
        <p14:creationId xmlns:p14="http://schemas.microsoft.com/office/powerpoint/2010/main" val="262478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69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97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20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984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03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909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642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63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745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456113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66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669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2D90137E-4E8E-40EB-96BE-BE7E23C1F182}" type="slidenum">
              <a:rPr lang="en-US" altLang="en-US">
                <a:solidFill>
                  <a:srgbClr val="006699"/>
                </a:solidFill>
              </a:rPr>
              <a:pPr/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84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6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711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55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37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44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0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98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69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2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www.anxietyhouse.com.au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98197"/>
            <a:ext cx="8825658" cy="2677648"/>
          </a:xfrm>
        </p:spPr>
        <p:txBody>
          <a:bodyPr>
            <a:norm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Obsessive Compulsive Disorder (OCD)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4895" y="3371663"/>
            <a:ext cx="5268035" cy="861420"/>
          </a:xfrm>
        </p:spPr>
        <p:txBody>
          <a:bodyPr>
            <a:noAutofit/>
          </a:bodyPr>
          <a:lstStyle/>
          <a:p>
            <a:pPr algn="just"/>
            <a:r>
              <a:rPr lang="en-AU" sz="2800" b="1" dirty="0" smtClean="0">
                <a:solidFill>
                  <a:schemeClr val="bg1"/>
                </a:solidFill>
              </a:rPr>
              <a:t>Dr Emily O’Leary</a:t>
            </a:r>
          </a:p>
          <a:p>
            <a:pPr algn="just"/>
            <a:r>
              <a:rPr lang="en-AU" sz="1700" b="1" i="1" dirty="0" smtClean="0">
                <a:solidFill>
                  <a:schemeClr val="bg1"/>
                </a:solidFill>
              </a:rPr>
              <a:t>Clinical director</a:t>
            </a:r>
          </a:p>
          <a:p>
            <a:pPr algn="just"/>
            <a:endParaRPr lang="en-AU" sz="17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66615"/>
              </p:ext>
            </p:extLst>
          </p:nvPr>
        </p:nvGraphicFramePr>
        <p:xfrm>
          <a:off x="359000" y="3345315"/>
          <a:ext cx="4957763" cy="317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" name="Photo Editor Photo" r:id="rId3" imgW="3756240" imgH="2409480" progId="MSPhotoEd.3">
                  <p:embed/>
                </p:oleObj>
              </mc:Choice>
              <mc:Fallback>
                <p:oleObj name="Photo Editor Photo" r:id="rId3" imgW="3756240" imgH="240948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000" y="3345315"/>
                        <a:ext cx="4957763" cy="317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9" y="4779392"/>
            <a:ext cx="4125885" cy="20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6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772732"/>
            <a:ext cx="8825660" cy="2691685"/>
          </a:xfrm>
        </p:spPr>
        <p:txBody>
          <a:bodyPr>
            <a:normAutofit/>
          </a:bodyPr>
          <a:lstStyle/>
          <a:p>
            <a:pPr algn="ctr"/>
            <a:r>
              <a:rPr lang="en-AU" sz="5400" b="1" dirty="0" smtClean="0">
                <a:solidFill>
                  <a:schemeClr val="bg1"/>
                </a:solidFill>
              </a:rPr>
              <a:t>How </a:t>
            </a:r>
            <a:r>
              <a:rPr lang="en-AU" sz="5400" b="1" dirty="0">
                <a:solidFill>
                  <a:schemeClr val="bg1"/>
                </a:solidFill>
              </a:rPr>
              <a:t>do you treat it</a:t>
            </a:r>
            <a:r>
              <a:rPr lang="en-AU" sz="5400" b="1" dirty="0" smtClean="0">
                <a:solidFill>
                  <a:schemeClr val="bg1"/>
                </a:solidFill>
              </a:rPr>
              <a:t>? =</a:t>
            </a:r>
            <a:r>
              <a:rPr lang="en-AU" sz="5400" b="1" dirty="0">
                <a:solidFill>
                  <a:schemeClr val="bg1"/>
                </a:solidFill>
              </a:rPr>
              <a:t/>
            </a:r>
            <a:br>
              <a:rPr lang="en-AU" sz="5400" b="1" dirty="0">
                <a:solidFill>
                  <a:schemeClr val="bg1"/>
                </a:solidFill>
              </a:rPr>
            </a:br>
            <a:r>
              <a:rPr lang="en-AU" sz="5400" b="1" dirty="0" smtClean="0">
                <a:solidFill>
                  <a:schemeClr val="bg1"/>
                </a:solidFill>
              </a:rPr>
              <a:t>Cognitive Behavioural Therapy</a:t>
            </a:r>
            <a:endParaRPr lang="en-AU" sz="5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53" y="3657600"/>
            <a:ext cx="4786648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5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076" y="1038062"/>
            <a:ext cx="8761413" cy="706964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4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What does CBT involve?</a:t>
            </a:r>
            <a:endParaRPr lang="en-GB" sz="4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GB" altLang="en-US" sz="2800" dirty="0"/>
              <a:t>Basic information  (“Psycho-education”; what is anxiety etc)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800" dirty="0"/>
              <a:t>Making sense of what’s really going on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800" dirty="0"/>
              <a:t>Deciding on goals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800" dirty="0"/>
              <a:t>Changing beliefs which drive anxiety and motivate safety seeking behaviours (compulsions)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800" dirty="0"/>
              <a:t>Testing it out: finding out for sure how the world really works!</a:t>
            </a:r>
          </a:p>
          <a:p>
            <a:pPr eaLnBrk="1" hangingPunct="1">
              <a:lnSpc>
                <a:spcPct val="80000"/>
              </a:lnSpc>
            </a:pPr>
            <a:r>
              <a:rPr lang="en-GB" altLang="en-US" sz="2800" dirty="0"/>
              <a:t>Reclaiming your life</a:t>
            </a:r>
          </a:p>
        </p:txBody>
      </p:sp>
    </p:spTree>
    <p:extLst>
      <p:ext uri="{BB962C8B-B14F-4D97-AF65-F5344CB8AC3E}">
        <p14:creationId xmlns:p14="http://schemas.microsoft.com/office/powerpoint/2010/main" val="2335577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4953" y="399245"/>
            <a:ext cx="8761413" cy="1687131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en-GB" b="1" dirty="0" smtClean="0">
                <a:cs typeface="Arial" panose="020B0604020202020204" pitchFamily="34" charset="0"/>
              </a:rPr>
              <a:t>How psychological treatments for anxiety disorders work</a:t>
            </a:r>
          </a:p>
        </p:txBody>
      </p:sp>
      <p:sp>
        <p:nvSpPr>
          <p:cNvPr id="763907" name="Rectangle 3"/>
          <p:cNvSpPr>
            <a:spLocks noGrp="1" noChangeArrowheads="1"/>
          </p:cNvSpPr>
          <p:nvPr>
            <p:ph idx="1"/>
          </p:nvPr>
        </p:nvSpPr>
        <p:spPr>
          <a:xfrm>
            <a:off x="263334" y="2459865"/>
            <a:ext cx="7704138" cy="4250028"/>
          </a:xfrm>
          <a:noFill/>
        </p:spPr>
        <p:txBody>
          <a:bodyPr>
            <a:normAutofit fontScale="70000" lnSpcReduction="20000"/>
          </a:bodyPr>
          <a:lstStyle/>
          <a:p>
            <a:pPr marL="609600" indent="-609600">
              <a:lnSpc>
                <a:spcPct val="80000"/>
              </a:lnSpc>
            </a:pPr>
            <a:endParaRPr lang="en-GB" altLang="en-US" sz="800" dirty="0" smtClean="0"/>
          </a:p>
          <a:p>
            <a:pPr marL="609600" indent="-609600">
              <a:lnSpc>
                <a:spcPct val="80000"/>
              </a:lnSpc>
            </a:pPr>
            <a:r>
              <a:rPr lang="en-GB" altLang="en-US" sz="2600" dirty="0" smtClean="0"/>
              <a:t>People suffer from anxiety because they think situations as more dangerous than they really are.</a:t>
            </a:r>
          </a:p>
          <a:p>
            <a:pPr marL="609600" indent="-609600">
              <a:lnSpc>
                <a:spcPct val="80000"/>
              </a:lnSpc>
            </a:pPr>
            <a:endParaRPr lang="en-GB" altLang="en-US" sz="2600" dirty="0" smtClean="0"/>
          </a:p>
          <a:p>
            <a:pPr marL="609600" indent="-609600">
              <a:lnSpc>
                <a:spcPct val="80000"/>
              </a:lnSpc>
            </a:pPr>
            <a:r>
              <a:rPr lang="en-GB" altLang="en-US" sz="2600" dirty="0" smtClean="0"/>
              <a:t>Treatment helps the person to consider alternative, less threatening explanations of their problem</a:t>
            </a:r>
          </a:p>
          <a:p>
            <a:pPr marL="609600" indent="-609600">
              <a:lnSpc>
                <a:spcPct val="80000"/>
              </a:lnSpc>
              <a:buNone/>
            </a:pPr>
            <a:endParaRPr lang="en-GB" altLang="en-US" sz="2600" dirty="0" smtClean="0"/>
          </a:p>
          <a:p>
            <a:pPr marL="609600" indent="-609600">
              <a:lnSpc>
                <a:spcPct val="80000"/>
              </a:lnSpc>
              <a:buNone/>
            </a:pPr>
            <a:r>
              <a:rPr lang="en-GB" altLang="en-US" sz="2600" dirty="0" smtClean="0"/>
              <a:t>If the alternative explanation is to be helpful</a:t>
            </a:r>
          </a:p>
          <a:p>
            <a:pPr marL="609600" indent="-609600">
              <a:lnSpc>
                <a:spcPct val="80000"/>
              </a:lnSpc>
            </a:pPr>
            <a:r>
              <a:rPr lang="en-GB" altLang="en-US" sz="2600" dirty="0" smtClean="0"/>
              <a:t>It has to fit with your past experience</a:t>
            </a:r>
          </a:p>
          <a:p>
            <a:pPr marL="609600" indent="-609600">
              <a:lnSpc>
                <a:spcPct val="80000"/>
              </a:lnSpc>
            </a:pPr>
            <a:r>
              <a:rPr lang="en-GB" altLang="en-US" sz="2600" dirty="0" smtClean="0"/>
              <a:t>It has to work when you test it out</a:t>
            </a:r>
          </a:p>
          <a:p>
            <a:pPr marL="609600" indent="-609600">
              <a:lnSpc>
                <a:spcPct val="80000"/>
              </a:lnSpc>
            </a:pPr>
            <a:endParaRPr lang="en-GB" altLang="en-US" sz="2600" dirty="0" smtClean="0"/>
          </a:p>
          <a:p>
            <a:pPr>
              <a:lnSpc>
                <a:spcPct val="80000"/>
              </a:lnSpc>
            </a:pPr>
            <a:r>
              <a:rPr lang="en-GB" altLang="en-US" sz="2600" dirty="0" smtClean="0"/>
              <a:t>Good therapy is about two  (or more) people working together to find out how the world really works</a:t>
            </a:r>
          </a:p>
          <a:p>
            <a:pPr>
              <a:lnSpc>
                <a:spcPct val="80000"/>
              </a:lnSpc>
            </a:pPr>
            <a:endParaRPr lang="en-GB" altLang="en-US" sz="2600" dirty="0"/>
          </a:p>
          <a:p>
            <a:pPr>
              <a:lnSpc>
                <a:spcPct val="80000"/>
              </a:lnSpc>
            </a:pPr>
            <a:r>
              <a:rPr lang="en-GB" altLang="en-US" sz="2600" dirty="0" smtClean="0"/>
              <a:t>There are two experts in the room....they need to combine their expertise!</a:t>
            </a:r>
            <a:r>
              <a:rPr lang="en-AU" sz="2800" dirty="0"/>
              <a:t> </a:t>
            </a:r>
            <a:endParaRPr lang="en-AU" sz="2800" dirty="0" smtClean="0"/>
          </a:p>
          <a:p>
            <a:pPr marL="609600" indent="-609600">
              <a:lnSpc>
                <a:spcPct val="80000"/>
              </a:lnSpc>
              <a:buNone/>
            </a:pPr>
            <a:r>
              <a:rPr lang="en-AU" sz="1700" dirty="0" smtClean="0"/>
              <a:t>Ref</a:t>
            </a:r>
            <a:r>
              <a:rPr lang="en-AU" sz="1700" dirty="0"/>
              <a:t>: Salkovskis “Making CBT Work”</a:t>
            </a:r>
          </a:p>
          <a:p>
            <a:pPr marL="609600" indent="-609600">
              <a:lnSpc>
                <a:spcPct val="80000"/>
              </a:lnSpc>
              <a:buNone/>
            </a:pPr>
            <a:endParaRPr lang="en-GB" altLang="en-US" sz="1700" dirty="0" smtClean="0"/>
          </a:p>
          <a:p>
            <a:pPr marL="609600" indent="-609600">
              <a:lnSpc>
                <a:spcPct val="80000"/>
              </a:lnSpc>
              <a:buNone/>
            </a:pPr>
            <a:endParaRPr lang="en-GB" altLang="en-US" sz="2600" dirty="0" smtClean="0"/>
          </a:p>
          <a:p>
            <a:pPr marL="609600" indent="-609600">
              <a:lnSpc>
                <a:spcPct val="80000"/>
              </a:lnSpc>
              <a:buNone/>
            </a:pPr>
            <a:endParaRPr lang="en-GB" altLang="en-US" sz="2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72" y="2459865"/>
            <a:ext cx="4224528" cy="422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7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6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39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do I get the most from treatment?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829" y="2318197"/>
            <a:ext cx="8825659" cy="395381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altLang="en-US" dirty="0" smtClean="0">
                <a:latin typeface="+mj-lt"/>
              </a:rPr>
              <a:t>Choose the right therapist for you</a:t>
            </a:r>
          </a:p>
          <a:p>
            <a:pPr>
              <a:lnSpc>
                <a:spcPct val="90000"/>
              </a:lnSpc>
            </a:pPr>
            <a:r>
              <a:rPr lang="en-GB" altLang="en-US" dirty="0" smtClean="0">
                <a:latin typeface="+mj-lt"/>
              </a:rPr>
              <a:t>Remember</a:t>
            </a:r>
            <a:r>
              <a:rPr lang="en-GB" altLang="en-US" dirty="0">
                <a:latin typeface="+mj-lt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en-GB" altLang="en-US" sz="1800" dirty="0">
                <a:latin typeface="+mj-lt"/>
              </a:rPr>
              <a:t>You know more about your problem than your therapist</a:t>
            </a:r>
          </a:p>
          <a:p>
            <a:pPr lvl="1">
              <a:lnSpc>
                <a:spcPct val="90000"/>
              </a:lnSpc>
            </a:pPr>
            <a:r>
              <a:rPr lang="en-GB" altLang="en-US" sz="1800" dirty="0">
                <a:latin typeface="+mj-lt"/>
              </a:rPr>
              <a:t>Therapists need your help </a:t>
            </a:r>
            <a:endParaRPr lang="en-GB" altLang="en-US" sz="1800" dirty="0" smtClean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GB" altLang="en-US" sz="2000" dirty="0" smtClean="0">
                <a:latin typeface="+mj-lt"/>
              </a:rPr>
              <a:t>Ask if the sessions can be audio recorded</a:t>
            </a:r>
          </a:p>
          <a:p>
            <a:pPr lvl="1">
              <a:lnSpc>
                <a:spcPct val="90000"/>
              </a:lnSpc>
            </a:pPr>
            <a:r>
              <a:rPr lang="en-GB" altLang="en-US" sz="1800" dirty="0" smtClean="0">
                <a:latin typeface="+mj-lt"/>
              </a:rPr>
              <a:t>May </a:t>
            </a:r>
            <a:r>
              <a:rPr lang="en-GB" altLang="en-US" sz="1800" dirty="0">
                <a:latin typeface="+mj-lt"/>
              </a:rPr>
              <a:t>have to do this yourself</a:t>
            </a:r>
          </a:p>
          <a:p>
            <a:pPr lvl="1">
              <a:lnSpc>
                <a:spcPct val="90000"/>
              </a:lnSpc>
            </a:pPr>
            <a:r>
              <a:rPr lang="en-GB" altLang="en-US" sz="1800" dirty="0">
                <a:latin typeface="+mj-lt"/>
              </a:rPr>
              <a:t>Good tape recorder, external microphone</a:t>
            </a:r>
          </a:p>
          <a:p>
            <a:pPr lvl="1">
              <a:lnSpc>
                <a:spcPct val="90000"/>
              </a:lnSpc>
            </a:pPr>
            <a:r>
              <a:rPr lang="en-GB" altLang="en-US" sz="1800" dirty="0">
                <a:latin typeface="+mj-lt"/>
              </a:rPr>
              <a:t>Listen to the tapes and make notes!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+mj-lt"/>
              </a:rPr>
              <a:t>Ask questions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+mj-lt"/>
              </a:rPr>
              <a:t>Don’t shy away from trying out new ways of doing things</a:t>
            </a:r>
          </a:p>
          <a:p>
            <a:pPr>
              <a:lnSpc>
                <a:spcPct val="90000"/>
              </a:lnSpc>
            </a:pPr>
            <a:r>
              <a:rPr lang="en-GB" altLang="en-US" dirty="0">
                <a:latin typeface="+mj-lt"/>
              </a:rPr>
              <a:t>Be clear about your </a:t>
            </a:r>
            <a:r>
              <a:rPr lang="en-GB" altLang="en-US" dirty="0" smtClean="0">
                <a:latin typeface="+mj-lt"/>
              </a:rPr>
              <a:t>goals</a:t>
            </a:r>
          </a:p>
          <a:p>
            <a:pPr algn="r">
              <a:lnSpc>
                <a:spcPct val="90000"/>
              </a:lnSpc>
            </a:pPr>
            <a:r>
              <a:rPr lang="en-AU" dirty="0"/>
              <a:t>Ref: Salkovskis “Making CBT Work”</a:t>
            </a:r>
          </a:p>
          <a:p>
            <a:pPr>
              <a:lnSpc>
                <a:spcPct val="90000"/>
              </a:lnSpc>
            </a:pPr>
            <a:endParaRPr lang="en-GB" alt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213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Helpful tips in therapy?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395469"/>
            <a:ext cx="8825659" cy="4250029"/>
          </a:xfrm>
          <a:noFill/>
          <a:effectLst/>
        </p:spPr>
        <p:txBody>
          <a:bodyPr>
            <a:normAutofit fontScale="55000" lnSpcReduction="20000"/>
          </a:bodyPr>
          <a:lstStyle/>
          <a:p>
            <a:pPr indent="0">
              <a:lnSpc>
                <a:spcPct val="120000"/>
              </a:lnSpc>
            </a:pPr>
            <a:r>
              <a:rPr lang="en-GB" altLang="en-US" sz="2900" dirty="0">
                <a:solidFill>
                  <a:schemeClr val="tx1"/>
                </a:solidFill>
                <a:latin typeface="+mj-lt"/>
              </a:rPr>
              <a:t>“The journal of a 1000 miles begins with single step”...but not every journey that starts with a single step has to be 1000 miles</a:t>
            </a:r>
            <a:r>
              <a:rPr lang="en-GB" altLang="en-US" sz="2900" dirty="0" smtClean="0">
                <a:solidFill>
                  <a:schemeClr val="tx1"/>
                </a:solidFill>
                <a:latin typeface="+mj-lt"/>
              </a:rPr>
              <a:t>! – Step Plans</a:t>
            </a:r>
            <a:endParaRPr lang="en-GB" altLang="en-US" sz="2900" dirty="0">
              <a:solidFill>
                <a:schemeClr val="tx1"/>
              </a:solidFill>
              <a:latin typeface="+mj-lt"/>
            </a:endParaRPr>
          </a:p>
          <a:p>
            <a:pPr indent="0">
              <a:lnSpc>
                <a:spcPct val="120000"/>
              </a:lnSpc>
            </a:pPr>
            <a:r>
              <a:rPr lang="en-GB" altLang="en-US" sz="2900" dirty="0">
                <a:solidFill>
                  <a:schemeClr val="tx1"/>
                </a:solidFill>
                <a:latin typeface="+mj-lt"/>
              </a:rPr>
              <a:t>Aim to be as consistent as possible in doing tackling your OCD, rather than doing it as a quick test that you force yourself to </a:t>
            </a:r>
            <a:r>
              <a:rPr lang="en-GB" altLang="en-US" sz="2900" dirty="0" smtClean="0">
                <a:solidFill>
                  <a:schemeClr val="tx1"/>
                </a:solidFill>
                <a:latin typeface="+mj-lt"/>
              </a:rPr>
              <a:t>do</a:t>
            </a:r>
            <a:endParaRPr lang="en-GB" altLang="en-US" sz="2900" dirty="0">
              <a:solidFill>
                <a:schemeClr val="tx1"/>
              </a:solidFill>
              <a:latin typeface="+mj-lt"/>
            </a:endParaRPr>
          </a:p>
          <a:p>
            <a:pPr indent="0">
              <a:lnSpc>
                <a:spcPct val="120000"/>
              </a:lnSpc>
            </a:pPr>
            <a:r>
              <a:rPr lang="en-GB" altLang="en-US" sz="2900" dirty="0">
                <a:solidFill>
                  <a:schemeClr val="tx1"/>
                </a:solidFill>
                <a:latin typeface="+mj-lt"/>
              </a:rPr>
              <a:t>It’s not just what you do, it’s how you do it that’s important: “cheating” just delays </a:t>
            </a:r>
            <a:r>
              <a:rPr lang="en-GB" altLang="en-US" sz="2900" dirty="0" smtClean="0">
                <a:solidFill>
                  <a:schemeClr val="tx1"/>
                </a:solidFill>
                <a:latin typeface="+mj-lt"/>
              </a:rPr>
              <a:t>progress  -  good to be anxious walking away  from a compulsion</a:t>
            </a:r>
            <a:endParaRPr lang="en-GB" altLang="en-US" sz="2900" dirty="0">
              <a:solidFill>
                <a:schemeClr val="tx1"/>
              </a:solidFill>
              <a:latin typeface="+mj-lt"/>
            </a:endParaRPr>
          </a:p>
          <a:p>
            <a:pPr indent="0">
              <a:lnSpc>
                <a:spcPct val="120000"/>
              </a:lnSpc>
            </a:pPr>
            <a:r>
              <a:rPr lang="en-GB" altLang="en-US" sz="2900" dirty="0" smtClean="0">
                <a:solidFill>
                  <a:schemeClr val="tx1"/>
                </a:solidFill>
                <a:latin typeface="+mj-lt"/>
              </a:rPr>
              <a:t>Your </a:t>
            </a:r>
            <a:r>
              <a:rPr lang="en-GB" altLang="en-US" sz="2900" dirty="0">
                <a:solidFill>
                  <a:schemeClr val="tx1"/>
                </a:solidFill>
                <a:latin typeface="+mj-lt"/>
              </a:rPr>
              <a:t>unlikely to get this right all the time &amp; that’s ok – people never progress in a perfectly straight line</a:t>
            </a:r>
          </a:p>
          <a:p>
            <a:pPr indent="0">
              <a:lnSpc>
                <a:spcPct val="120000"/>
              </a:lnSpc>
            </a:pPr>
            <a:r>
              <a:rPr lang="en-GB" altLang="en-US" sz="2900" dirty="0" smtClean="0">
                <a:solidFill>
                  <a:schemeClr val="tx1"/>
                </a:solidFill>
                <a:latin typeface="+mj-lt"/>
              </a:rPr>
              <a:t>Setbacks </a:t>
            </a:r>
            <a:r>
              <a:rPr lang="en-GB" altLang="en-US" sz="2900" dirty="0">
                <a:solidFill>
                  <a:schemeClr val="tx1"/>
                </a:solidFill>
                <a:latin typeface="+mj-lt"/>
              </a:rPr>
              <a:t>are helpful provided you pick yourself up and keep going</a:t>
            </a:r>
          </a:p>
          <a:p>
            <a:pPr indent="0">
              <a:lnSpc>
                <a:spcPct val="120000"/>
              </a:lnSpc>
            </a:pPr>
            <a:r>
              <a:rPr lang="en-GB" altLang="en-US" sz="2900" dirty="0" smtClean="0">
                <a:solidFill>
                  <a:schemeClr val="tx1"/>
                </a:solidFill>
                <a:latin typeface="+mj-lt"/>
              </a:rPr>
              <a:t>The </a:t>
            </a:r>
            <a:r>
              <a:rPr lang="en-GB" altLang="en-US" sz="2900" dirty="0">
                <a:solidFill>
                  <a:schemeClr val="tx1"/>
                </a:solidFill>
                <a:latin typeface="+mj-lt"/>
              </a:rPr>
              <a:t>intention in CBT (in the first instance) isn’t to reduce anxiety or get rid of the thoughts – it’s to </a:t>
            </a:r>
            <a:r>
              <a:rPr lang="en-GB" altLang="en-US" sz="2900" dirty="0" smtClean="0">
                <a:solidFill>
                  <a:schemeClr val="tx1"/>
                </a:solidFill>
                <a:latin typeface="+mj-lt"/>
              </a:rPr>
              <a:t>accept they are there but it is a “false threat”</a:t>
            </a:r>
            <a:endParaRPr lang="en-GB" altLang="en-US" sz="2900" dirty="0">
              <a:solidFill>
                <a:schemeClr val="tx1"/>
              </a:solidFill>
              <a:latin typeface="+mj-lt"/>
            </a:endParaRPr>
          </a:p>
          <a:p>
            <a:pPr indent="0">
              <a:lnSpc>
                <a:spcPct val="120000"/>
              </a:lnSpc>
            </a:pPr>
            <a:r>
              <a:rPr lang="en-GB" altLang="en-US" sz="2900" dirty="0" smtClean="0">
                <a:solidFill>
                  <a:schemeClr val="tx1"/>
                </a:solidFill>
                <a:latin typeface="+mj-lt"/>
              </a:rPr>
              <a:t> The </a:t>
            </a:r>
            <a:r>
              <a:rPr lang="en-GB" altLang="en-US" sz="2900" dirty="0">
                <a:solidFill>
                  <a:schemeClr val="tx1"/>
                </a:solidFill>
                <a:latin typeface="+mj-lt"/>
              </a:rPr>
              <a:t>Golden Rule: always do the opposite of what the problem tells you to do</a:t>
            </a:r>
          </a:p>
          <a:p>
            <a:pPr>
              <a:lnSpc>
                <a:spcPct val="80000"/>
              </a:lnSpc>
            </a:pPr>
            <a:endParaRPr lang="en-GB" altLang="en-US" dirty="0">
              <a:solidFill>
                <a:schemeClr val="tx1"/>
              </a:solidFill>
            </a:endParaRPr>
          </a:p>
          <a:p>
            <a:pPr algn="r"/>
            <a:r>
              <a:rPr lang="en-AU" sz="1300" dirty="0" smtClean="0">
                <a:solidFill>
                  <a:schemeClr val="tx1"/>
                </a:solidFill>
              </a:rPr>
              <a:t>Ref: Salkovskis “Making CBT Work”</a:t>
            </a:r>
            <a:endParaRPr lang="en-AU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6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can loved ones help?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318197"/>
            <a:ext cx="8761412" cy="4314423"/>
          </a:xfrm>
        </p:spPr>
        <p:txBody>
          <a:bodyPr>
            <a:normAutofit fontScale="32500" lnSpcReduction="20000"/>
          </a:bodyPr>
          <a:lstStyle/>
          <a:p>
            <a:pPr lvl="0"/>
            <a:endParaRPr lang="en-AU" dirty="0" smtClean="0"/>
          </a:p>
          <a:p>
            <a:pPr lvl="0"/>
            <a:r>
              <a:rPr lang="en-AU" sz="4000" dirty="0" smtClean="0"/>
              <a:t>Recognize </a:t>
            </a:r>
            <a:r>
              <a:rPr lang="en-AU" sz="4000" dirty="0"/>
              <a:t>Signals and watch for behavior changes</a:t>
            </a:r>
          </a:p>
          <a:p>
            <a:pPr lvl="0"/>
            <a:r>
              <a:rPr lang="en-AU" sz="4000" dirty="0"/>
              <a:t>Remember That People Get Better at Different Rates</a:t>
            </a:r>
          </a:p>
          <a:p>
            <a:pPr lvl="0"/>
            <a:r>
              <a:rPr lang="en-AU" sz="4000" dirty="0"/>
              <a:t>Avoid Day-To-Day Comparisons</a:t>
            </a:r>
          </a:p>
          <a:p>
            <a:pPr lvl="0"/>
            <a:r>
              <a:rPr lang="en-AU" sz="4000" dirty="0"/>
              <a:t>Recognize “Small” Improvements</a:t>
            </a:r>
          </a:p>
          <a:p>
            <a:pPr lvl="0"/>
            <a:r>
              <a:rPr lang="en-AU" sz="4000" dirty="0"/>
              <a:t>Create a Supportive Environment</a:t>
            </a:r>
          </a:p>
          <a:p>
            <a:pPr lvl="0"/>
            <a:r>
              <a:rPr lang="en-AU" sz="4000" dirty="0"/>
              <a:t>Set Limits, But Be Sensitive to Mood </a:t>
            </a:r>
          </a:p>
          <a:p>
            <a:pPr lvl="0"/>
            <a:r>
              <a:rPr lang="en-AU" sz="4000" dirty="0"/>
              <a:t>Keep Communication Clear and Simple</a:t>
            </a:r>
          </a:p>
          <a:p>
            <a:pPr lvl="0"/>
            <a:r>
              <a:rPr lang="en-AU" sz="4000" dirty="0"/>
              <a:t>Separate Time Is Important</a:t>
            </a:r>
          </a:p>
          <a:p>
            <a:pPr lvl="0"/>
            <a:r>
              <a:rPr lang="en-AU" sz="4000" dirty="0"/>
              <a:t>It Has Become All About the OCD!</a:t>
            </a:r>
          </a:p>
          <a:p>
            <a:pPr lvl="0"/>
            <a:r>
              <a:rPr lang="en-AU" sz="4000" dirty="0"/>
              <a:t>Keep Your Family Routine “Normal”</a:t>
            </a:r>
          </a:p>
          <a:p>
            <a:pPr lvl="0"/>
            <a:r>
              <a:rPr lang="en-AU" sz="4000" dirty="0"/>
              <a:t>Be Aware of Family Accommodation Behaviors </a:t>
            </a:r>
          </a:p>
          <a:p>
            <a:pPr lvl="0"/>
            <a:r>
              <a:rPr lang="en-AU" sz="4000" dirty="0"/>
              <a:t>Consider Using a Family Contract</a:t>
            </a:r>
          </a:p>
          <a:p>
            <a:pPr marL="0" indent="0" algn="r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sz="3100" dirty="0" smtClean="0"/>
              <a:t>(</a:t>
            </a:r>
            <a:r>
              <a:rPr lang="en-AU" sz="3100" dirty="0"/>
              <a:t>From Learning to Live with OCD)  </a:t>
            </a:r>
            <a:r>
              <a:rPr lang="en-AU" sz="3100" i="1" dirty="0"/>
              <a:t>By Barbara Van </a:t>
            </a:r>
            <a:r>
              <a:rPr lang="en-AU" sz="3100" i="1" dirty="0" err="1"/>
              <a:t>Noppen</a:t>
            </a:r>
            <a:r>
              <a:rPr lang="en-AU" sz="3100" i="1" dirty="0"/>
              <a:t>, PhD and Michele </a:t>
            </a:r>
            <a:r>
              <a:rPr lang="en-AU" sz="3100" i="1" dirty="0" err="1"/>
              <a:t>Pato</a:t>
            </a:r>
            <a:r>
              <a:rPr lang="en-AU" sz="3100" i="1" dirty="0"/>
              <a:t>, MD</a:t>
            </a:r>
            <a:endParaRPr lang="en-AU" sz="3100" dirty="0"/>
          </a:p>
          <a:p>
            <a:endParaRPr lang="en-AU" sz="3100" dirty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72" y="2810975"/>
            <a:ext cx="4762751" cy="33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0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86773" y="1056067"/>
            <a:ext cx="8825660" cy="1334071"/>
          </a:xfrm>
        </p:spPr>
        <p:txBody>
          <a:bodyPr/>
          <a:lstStyle/>
          <a:p>
            <a:pPr algn="ctr"/>
            <a:r>
              <a:rPr lang="en-SG" sz="5400" b="1" dirty="0" smtClean="0">
                <a:solidFill>
                  <a:schemeClr val="bg1"/>
                </a:solidFill>
              </a:rPr>
              <a:t>Questions?</a:t>
            </a:r>
            <a:endParaRPr lang="en-SG" sz="5400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83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1" dirty="0" smtClean="0">
                <a:solidFill>
                  <a:schemeClr val="bg1"/>
                </a:solidFill>
              </a:rPr>
              <a:t>Contact Details</a:t>
            </a:r>
            <a:endParaRPr lang="en-SG" b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SG" dirty="0" smtClean="0"/>
              <a:t>OCD Clinic</a:t>
            </a:r>
          </a:p>
          <a:p>
            <a:pPr marL="0" indent="0">
              <a:buNone/>
            </a:pPr>
            <a:r>
              <a:rPr lang="en-SG" dirty="0" smtClean="0"/>
              <a:t>Hawthorne Medical Centre</a:t>
            </a:r>
          </a:p>
          <a:p>
            <a:pPr marL="0" indent="0">
              <a:buNone/>
            </a:pPr>
            <a:r>
              <a:rPr lang="en-SG" dirty="0" smtClean="0"/>
              <a:t>Suite 2, 171 Riding Road</a:t>
            </a:r>
          </a:p>
          <a:p>
            <a:pPr marL="0" indent="0">
              <a:buNone/>
            </a:pPr>
            <a:r>
              <a:rPr lang="en-SG" dirty="0" err="1" smtClean="0"/>
              <a:t>Balmoral</a:t>
            </a:r>
            <a:r>
              <a:rPr lang="en-SG" dirty="0" smtClean="0"/>
              <a:t>, QLD 4171</a:t>
            </a:r>
          </a:p>
          <a:p>
            <a:pPr marL="0" indent="0">
              <a:buNone/>
            </a:pPr>
            <a:endParaRPr lang="en-SG" dirty="0" smtClean="0"/>
          </a:p>
          <a:p>
            <a:pPr marL="0" indent="0">
              <a:buNone/>
            </a:pPr>
            <a:r>
              <a:rPr lang="en-SG" dirty="0" smtClean="0"/>
              <a:t>PO Box 297</a:t>
            </a:r>
          </a:p>
          <a:p>
            <a:pPr marL="0" indent="0">
              <a:buNone/>
            </a:pPr>
            <a:r>
              <a:rPr lang="en-SG" dirty="0" smtClean="0"/>
              <a:t>Morningside, QLD 4171</a:t>
            </a:r>
          </a:p>
          <a:p>
            <a:pPr marL="0" indent="0">
              <a:buNone/>
            </a:pPr>
            <a:endParaRPr lang="en-SG" dirty="0" smtClean="0"/>
          </a:p>
          <a:p>
            <a:pPr marL="0" indent="0">
              <a:buNone/>
            </a:pPr>
            <a:endParaRPr lang="en-SG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SG" dirty="0" smtClean="0">
                <a:hlinkClick r:id="rId2"/>
              </a:rPr>
              <a:t>www.ocdclinicbrisbane.com.au</a:t>
            </a:r>
            <a:endParaRPr lang="en-SG" dirty="0" smtClean="0"/>
          </a:p>
          <a:p>
            <a:pPr marL="0" indent="0">
              <a:buNone/>
            </a:pPr>
            <a:endParaRPr lang="en-SG" dirty="0" smtClean="0"/>
          </a:p>
          <a:p>
            <a:pPr marL="0" indent="0">
              <a:buNone/>
            </a:pPr>
            <a:r>
              <a:rPr lang="en-SG" dirty="0" err="1" smtClean="0"/>
              <a:t>Ph</a:t>
            </a:r>
            <a:r>
              <a:rPr lang="en-SG" dirty="0" smtClean="0"/>
              <a:t>: 07 3041 1164</a:t>
            </a:r>
          </a:p>
          <a:p>
            <a:pPr marL="0" indent="0">
              <a:buNone/>
            </a:pPr>
            <a:r>
              <a:rPr lang="en-SG" dirty="0" smtClean="0"/>
              <a:t>Fax: 07 3399 9481</a:t>
            </a:r>
          </a:p>
          <a:p>
            <a:pPr marL="0" indent="0">
              <a:buNone/>
            </a:pPr>
            <a:endParaRPr lang="en-SG" dirty="0"/>
          </a:p>
          <a:p>
            <a:pPr marL="0" indent="0">
              <a:buNone/>
            </a:pPr>
            <a:r>
              <a:rPr lang="en-SG" dirty="0" smtClean="0"/>
              <a:t>Email: admin@anxietyhouse.com.au</a:t>
            </a:r>
            <a:endParaRPr lang="en-S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22" y="5695359"/>
            <a:ext cx="2019888" cy="11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7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sz="4400" b="1" dirty="0" smtClean="0">
                <a:solidFill>
                  <a:schemeClr val="bg1"/>
                </a:solidFill>
              </a:rPr>
              <a:t>Overview</a:t>
            </a:r>
            <a:endParaRPr lang="en-AU" sz="4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3200" dirty="0" smtClean="0"/>
              <a:t>Welcome!</a:t>
            </a:r>
          </a:p>
          <a:p>
            <a:r>
              <a:rPr lang="en-AU" sz="3200" dirty="0" smtClean="0"/>
              <a:t>Audience goals</a:t>
            </a:r>
          </a:p>
          <a:p>
            <a:r>
              <a:rPr lang="en-AU" sz="3200" dirty="0" smtClean="0"/>
              <a:t>Question and Answer format</a:t>
            </a:r>
          </a:p>
          <a:p>
            <a:r>
              <a:rPr lang="en-AU" sz="3200" dirty="0" smtClean="0"/>
              <a:t>Question time</a:t>
            </a:r>
          </a:p>
          <a:p>
            <a:r>
              <a:rPr lang="en-AU" sz="3200" dirty="0" smtClean="0"/>
              <a:t>Refreshments</a:t>
            </a:r>
          </a:p>
          <a:p>
            <a:endParaRPr lang="en-AU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870" y="2846231"/>
            <a:ext cx="3355417" cy="304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3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22" y="5695359"/>
            <a:ext cx="2019888" cy="110439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11382" y="990601"/>
            <a:ext cx="8686800" cy="1250950"/>
          </a:xfrm>
        </p:spPr>
        <p:txBody>
          <a:bodyPr/>
          <a:lstStyle/>
          <a:p>
            <a:pPr marL="342900" indent="-342900" algn="ctr">
              <a:lnSpc>
                <a:spcPct val="90000"/>
              </a:lnSpc>
              <a:defRPr/>
            </a:pPr>
            <a:r>
              <a:rPr lang="en-US" sz="4000" b="1" dirty="0" smtClean="0">
                <a:solidFill>
                  <a:schemeClr val="bg1"/>
                </a:solidFill>
              </a:rPr>
              <a:t>What is OCD?</a:t>
            </a:r>
            <a:endParaRPr lang="en-US" sz="40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011382" y="2112819"/>
            <a:ext cx="9374564" cy="337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1" eaLnBrk="1" hangingPunct="1">
              <a:buClr>
                <a:srgbClr val="FF4A00"/>
              </a:buClr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2"/>
              </a:solidFill>
            </a:endParaRPr>
          </a:p>
          <a:p>
            <a:pPr marL="0" lvl="1" eaLnBrk="1" hangingPunct="1">
              <a:buClr>
                <a:srgbClr val="FF4A00"/>
              </a:buClr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chemeClr val="tx2"/>
              </a:solidFill>
              <a:latin typeface="+mj-lt"/>
            </a:endParaRPr>
          </a:p>
          <a:p>
            <a:pPr marL="0" lvl="1" eaLnBrk="1" hangingPunct="1">
              <a:buClr>
                <a:srgbClr val="FF4A00"/>
              </a:buClr>
            </a:pPr>
            <a:r>
              <a:rPr lang="en-US" altLang="en-US" sz="2800" dirty="0">
                <a:solidFill>
                  <a:schemeClr val="tx2"/>
                </a:solidFill>
                <a:latin typeface="+mj-lt"/>
              </a:rPr>
              <a:t>OCD is characterized by obsessions and/or compulsions that are significantly impairing and distressing </a:t>
            </a:r>
            <a:endParaRPr lang="en-US" altLang="en-US" sz="2800" dirty="0" smtClean="0">
              <a:solidFill>
                <a:schemeClr val="tx2"/>
              </a:solidFill>
              <a:latin typeface="+mj-lt"/>
            </a:endParaRPr>
          </a:p>
          <a:p>
            <a:pPr marL="0" lvl="1" eaLnBrk="1" hangingPunct="1">
              <a:buClr>
                <a:srgbClr val="FF4A00"/>
              </a:buClr>
            </a:pPr>
            <a:endParaRPr lang="en-US" altLang="en-US" sz="2800" b="1" i="1" dirty="0">
              <a:solidFill>
                <a:schemeClr val="tx2"/>
              </a:solidFill>
              <a:latin typeface="+mj-lt"/>
            </a:endParaRPr>
          </a:p>
          <a:p>
            <a:pPr marL="342900" lvl="1" indent="-342900" eaLnBrk="1" hangingPunct="1">
              <a:buClr>
                <a:schemeClr val="accent1"/>
              </a:buClr>
              <a:buFont typeface="Century Gothic" pitchFamily="34" charset="0"/>
              <a:buChar char="►"/>
            </a:pPr>
            <a:r>
              <a:rPr lang="en-US" altLang="en-US" sz="2500" b="1" i="1" dirty="0" smtClean="0">
                <a:solidFill>
                  <a:schemeClr val="tx2"/>
                </a:solidFill>
                <a:latin typeface="+mj-lt"/>
              </a:rPr>
              <a:t>Functional </a:t>
            </a:r>
            <a:r>
              <a:rPr lang="en-US" altLang="en-US" sz="2500" b="1" i="1" dirty="0">
                <a:solidFill>
                  <a:schemeClr val="tx2"/>
                </a:solidFill>
                <a:latin typeface="+mj-lt"/>
              </a:rPr>
              <a:t>impairment for more than 1 </a:t>
            </a:r>
            <a:r>
              <a:rPr lang="en-US" altLang="en-US" sz="2500" b="1" i="1" dirty="0" smtClean="0">
                <a:solidFill>
                  <a:schemeClr val="tx2"/>
                </a:solidFill>
                <a:latin typeface="+mj-lt"/>
              </a:rPr>
              <a:t>hour </a:t>
            </a:r>
            <a:r>
              <a:rPr lang="en-US" altLang="en-US" sz="2500" b="1" i="1" dirty="0">
                <a:solidFill>
                  <a:schemeClr val="tx2"/>
                </a:solidFill>
                <a:latin typeface="+mj-lt"/>
              </a:rPr>
              <a:t>per day</a:t>
            </a:r>
          </a:p>
          <a:p>
            <a:pPr eaLnBrk="1" hangingPunct="1">
              <a:buClr>
                <a:srgbClr val="FF4A00"/>
              </a:buClr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543800" y="6324601"/>
            <a:ext cx="2743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/>
              <a:t>American Psychiatric Association. (2000).</a:t>
            </a:r>
          </a:p>
        </p:txBody>
      </p:sp>
    </p:spTree>
    <p:extLst>
      <p:ext uri="{BB962C8B-B14F-4D97-AF65-F5344CB8AC3E}">
        <p14:creationId xmlns:p14="http://schemas.microsoft.com/office/powerpoint/2010/main" val="8738422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 smtClean="0"/>
              <a:t>What are the types of OCD?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981200" y="1981200"/>
            <a:ext cx="4267200" cy="4343400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90000"/>
              </a:lnSpc>
              <a:buNone/>
            </a:pPr>
            <a:endParaRPr lang="en-US" altLang="en-US" b="1" dirty="0" smtClean="0">
              <a:solidFill>
                <a:schemeClr val="accent1"/>
              </a:solidFill>
            </a:endParaRPr>
          </a:p>
          <a:p>
            <a:pPr marL="457200" indent="-457200">
              <a:lnSpc>
                <a:spcPct val="90000"/>
              </a:lnSpc>
              <a:buNone/>
            </a:pPr>
            <a:r>
              <a:rPr lang="en-US" altLang="en-US" b="1" dirty="0" smtClean="0">
                <a:solidFill>
                  <a:schemeClr val="accent1"/>
                </a:solidFill>
              </a:rPr>
              <a:t>Obsessions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sz="2400" b="1" u="sng" dirty="0">
                <a:solidFill>
                  <a:schemeClr val="accent1"/>
                </a:solidFill>
              </a:rPr>
              <a:t>Contamination themes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sz="2400" b="1" u="sng" dirty="0">
                <a:solidFill>
                  <a:schemeClr val="accent1"/>
                </a:solidFill>
              </a:rPr>
              <a:t>Harm to self or others</a:t>
            </a:r>
            <a:endParaRPr lang="en-US" altLang="en-US" sz="2400" b="1" dirty="0">
              <a:solidFill>
                <a:schemeClr val="accent1"/>
              </a:solidFill>
            </a:endParaRPr>
          </a:p>
          <a:p>
            <a:pPr marL="457200" indent="-457200">
              <a:lnSpc>
                <a:spcPct val="90000"/>
              </a:lnSpc>
            </a:pPr>
            <a:r>
              <a:rPr lang="en-US" altLang="en-US" sz="2400" b="1" dirty="0">
                <a:solidFill>
                  <a:schemeClr val="accent1"/>
                </a:solidFill>
              </a:rPr>
              <a:t>Aggressive themes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sz="2400" b="1" dirty="0">
                <a:solidFill>
                  <a:schemeClr val="accent1"/>
                </a:solidFill>
              </a:rPr>
              <a:t>Sexual themes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sz="2400" b="1" dirty="0">
                <a:solidFill>
                  <a:schemeClr val="accent1"/>
                </a:solidFill>
              </a:rPr>
              <a:t>Scrupulosity/religiosity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sz="2400" b="1" dirty="0">
                <a:solidFill>
                  <a:schemeClr val="accent1"/>
                </a:solidFill>
              </a:rPr>
              <a:t>Forbidden thoughts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sz="2400" b="1" u="sng" dirty="0">
                <a:solidFill>
                  <a:schemeClr val="accent1"/>
                </a:solidFill>
              </a:rPr>
              <a:t>Symmetry urges</a:t>
            </a:r>
            <a:endParaRPr lang="en-US" altLang="en-US" sz="2400" b="1" dirty="0">
              <a:solidFill>
                <a:schemeClr val="accent1"/>
              </a:solidFill>
            </a:endParaRPr>
          </a:p>
          <a:p>
            <a:pPr marL="457200" indent="-457200">
              <a:lnSpc>
                <a:spcPct val="90000"/>
              </a:lnSpc>
            </a:pPr>
            <a:r>
              <a:rPr lang="en-US" altLang="en-US" sz="2400" b="1" dirty="0">
                <a:solidFill>
                  <a:schemeClr val="accent1"/>
                </a:solidFill>
              </a:rPr>
              <a:t>Need to tell, ask, confess</a:t>
            </a:r>
            <a:endParaRPr lang="en-US" altLang="en-US" b="1" dirty="0" smtClean="0">
              <a:solidFill>
                <a:schemeClr val="accent1"/>
              </a:solidFill>
            </a:endParaRPr>
          </a:p>
          <a:p>
            <a:pPr marL="457200" indent="-457200">
              <a:lnSpc>
                <a:spcPct val="90000"/>
              </a:lnSpc>
            </a:pPr>
            <a:endParaRPr lang="en-US" altLang="en-US" b="1" dirty="0" smtClean="0">
              <a:solidFill>
                <a:schemeClr val="accent1"/>
              </a:solidFill>
            </a:endParaRPr>
          </a:p>
        </p:txBody>
      </p:sp>
      <p:sp>
        <p:nvSpPr>
          <p:cNvPr id="1126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477000" y="1981200"/>
            <a:ext cx="4191000" cy="4419600"/>
          </a:xfrm>
        </p:spPr>
        <p:txBody>
          <a:bodyPr>
            <a:normAutofit lnSpcReduction="10000"/>
          </a:bodyPr>
          <a:lstStyle/>
          <a:p>
            <a:pPr>
              <a:buFont typeface="Monotype Sorts" pitchFamily="2" charset="2"/>
              <a:buNone/>
            </a:pPr>
            <a:endParaRPr lang="en-US" altLang="en-US" b="1" dirty="0" smtClean="0">
              <a:solidFill>
                <a:srgbClr val="009900"/>
              </a:solidFill>
            </a:endParaRPr>
          </a:p>
          <a:p>
            <a:pPr>
              <a:buFont typeface="Monotype Sorts" pitchFamily="2" charset="2"/>
              <a:buNone/>
            </a:pPr>
            <a:r>
              <a:rPr lang="en-US" altLang="en-US" b="1" dirty="0" smtClean="0">
                <a:solidFill>
                  <a:schemeClr val="bg1">
                    <a:lumMod val="50000"/>
                  </a:schemeClr>
                </a:solidFill>
              </a:rPr>
              <a:t>Compulsions</a:t>
            </a:r>
          </a:p>
          <a:p>
            <a:r>
              <a:rPr lang="en-US" altLang="en-US" sz="2400" b="1" u="sng" dirty="0">
                <a:solidFill>
                  <a:schemeClr val="bg1">
                    <a:lumMod val="50000"/>
                  </a:schemeClr>
                </a:solidFill>
              </a:rPr>
              <a:t>Washing or cleaning</a:t>
            </a:r>
            <a:endParaRPr lang="en-US" alt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en-US" sz="2400" b="1" u="sng" dirty="0">
                <a:solidFill>
                  <a:schemeClr val="bg1">
                    <a:lumMod val="50000"/>
                  </a:schemeClr>
                </a:solidFill>
              </a:rPr>
              <a:t>Repeating</a:t>
            </a:r>
            <a:endParaRPr lang="en-US" alt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en-US" sz="2400" b="1" u="sng" dirty="0">
                <a:solidFill>
                  <a:schemeClr val="bg1">
                    <a:lumMod val="50000"/>
                  </a:schemeClr>
                </a:solidFill>
              </a:rPr>
              <a:t>Checking</a:t>
            </a:r>
            <a:endParaRPr lang="en-US" alt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en-US" sz="2400" b="1" u="sng" dirty="0">
                <a:solidFill>
                  <a:schemeClr val="bg1">
                    <a:lumMod val="50000"/>
                  </a:schemeClr>
                </a:solidFill>
              </a:rPr>
              <a:t>Touching </a:t>
            </a:r>
            <a:endParaRPr lang="en-US" alt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en-US" sz="2400" b="1" u="sng" dirty="0">
                <a:solidFill>
                  <a:schemeClr val="bg1">
                    <a:lumMod val="50000"/>
                  </a:schemeClr>
                </a:solidFill>
              </a:rPr>
              <a:t>Counting</a:t>
            </a:r>
            <a:endParaRPr lang="en-US" alt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en-US" sz="2400" b="1" u="sng" dirty="0">
                <a:solidFill>
                  <a:schemeClr val="bg1">
                    <a:lumMod val="50000"/>
                  </a:schemeClr>
                </a:solidFill>
              </a:rPr>
              <a:t>Ordering/arranging</a:t>
            </a:r>
            <a:endParaRPr lang="en-US" altLang="en-US" sz="24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</a:rPr>
              <a:t>Hoarding</a:t>
            </a:r>
          </a:p>
          <a:p>
            <a:r>
              <a:rPr lang="en-US" altLang="en-US" sz="2400" b="1" dirty="0">
                <a:solidFill>
                  <a:schemeClr val="bg1">
                    <a:lumMod val="50000"/>
                  </a:schemeClr>
                </a:solidFill>
              </a:rPr>
              <a:t>Praying</a:t>
            </a:r>
          </a:p>
        </p:txBody>
      </p:sp>
    </p:spTree>
    <p:extLst>
      <p:ext uri="{BB962C8B-B14F-4D97-AF65-F5344CB8AC3E}">
        <p14:creationId xmlns:p14="http://schemas.microsoft.com/office/powerpoint/2010/main" val="100228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000" b="1" dirty="0" smtClean="0">
                <a:solidFill>
                  <a:schemeClr val="bg1"/>
                </a:solidFill>
              </a:rPr>
              <a:t>When does it start?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Usual onset in late teens or early twenties, 6-15 for males and 20-29 for 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females</a:t>
            </a:r>
          </a:p>
          <a:p>
            <a:pPr>
              <a:lnSpc>
                <a:spcPct val="120000"/>
              </a:lnSpc>
              <a:defRPr/>
            </a:pP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80</a:t>
            </a:r>
            <a:r>
              <a:rPr lang="en-US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% of adults with OCD have childhood onset (Kessler, 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2005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>
              <a:lnSpc>
                <a:spcPct val="120000"/>
              </a:lnSpc>
              <a:defRPr/>
            </a:pPr>
            <a:r>
              <a:rPr lang="en-A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Two-thirds of all adults with OCD had symptoms before age 15, 80 percent of whom also had </a:t>
            </a:r>
            <a:r>
              <a:rPr lang="en-AU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symptoms of depression</a:t>
            </a:r>
            <a:r>
              <a:rPr lang="en-A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2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sz="2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Average </a:t>
            </a:r>
            <a:r>
              <a:rPr lang="en-US" sz="2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total of 17 </a:t>
            </a:r>
            <a:r>
              <a:rPr lang="en-US" sz="2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years 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between 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onset of symptoms (age 14.5) and appropriate treatment (age 31.5)</a:t>
            </a:r>
          </a:p>
          <a:p>
            <a:pPr>
              <a:lnSpc>
                <a:spcPct val="120000"/>
              </a:lnSpc>
              <a:buClr>
                <a:srgbClr val="FF4A00"/>
              </a:buClr>
              <a:defRPr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922" y="5695359"/>
            <a:ext cx="2019888" cy="11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159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 smtClean="0"/>
              <a:t>What is the course?</a:t>
            </a:r>
            <a:endParaRPr lang="en-AU" b="1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43586" y="2629258"/>
            <a:ext cx="8761412" cy="3416300"/>
          </a:xfrm>
        </p:spPr>
        <p:txBody>
          <a:bodyPr>
            <a:normAutofit/>
          </a:bodyPr>
          <a:lstStyle/>
          <a:p>
            <a:r>
              <a:rPr lang="en-AU" sz="2400" dirty="0"/>
              <a:t>Although OCD usually develops gradually, </a:t>
            </a:r>
            <a:r>
              <a:rPr lang="en-AU" sz="2400" b="1" dirty="0"/>
              <a:t>psychosocial stressors</a:t>
            </a:r>
            <a:r>
              <a:rPr lang="en-AU" sz="2400" dirty="0"/>
              <a:t> like changes in living situations, relationship problems, or work problems can cause sudden onset. </a:t>
            </a:r>
            <a:endParaRPr lang="en-AU" sz="2400" dirty="0" smtClean="0"/>
          </a:p>
          <a:p>
            <a:r>
              <a:rPr lang="en-AU" sz="2400" dirty="0" smtClean="0"/>
              <a:t>About </a:t>
            </a:r>
            <a:r>
              <a:rPr lang="en-AU" sz="2400" dirty="0"/>
              <a:t>70% of people experience a </a:t>
            </a:r>
            <a:r>
              <a:rPr lang="en-AU" sz="2400" dirty="0" smtClean="0"/>
              <a:t>waxing and waning </a:t>
            </a:r>
            <a:endParaRPr lang="en-AU" sz="2400" dirty="0"/>
          </a:p>
          <a:p>
            <a:r>
              <a:rPr lang="en-AU" sz="2400" dirty="0" smtClean="0"/>
              <a:t>About </a:t>
            </a:r>
            <a:r>
              <a:rPr lang="en-AU" sz="2400" dirty="0"/>
              <a:t>5% have </a:t>
            </a:r>
            <a:r>
              <a:rPr lang="en-AU" sz="2400" b="1" dirty="0"/>
              <a:t>episodic</a:t>
            </a:r>
            <a:r>
              <a:rPr lang="en-AU" sz="2400" dirty="0"/>
              <a:t> symptoms with partial or complete remission between episodes.</a:t>
            </a: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26" y="2629258"/>
            <a:ext cx="3344214" cy="36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0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400" dirty="0" smtClean="0">
                <a:solidFill>
                  <a:schemeClr val="bg1"/>
                </a:solidFill>
              </a:rPr>
              <a:t>How can OCD be understood?</a:t>
            </a:r>
            <a:endParaRPr lang="en-AU" sz="44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80722" y="2897743"/>
            <a:ext cx="8825659" cy="3611451"/>
          </a:xfrm>
        </p:spPr>
        <p:txBody>
          <a:bodyPr>
            <a:normAutofit/>
          </a:bodyPr>
          <a:lstStyle/>
          <a:p>
            <a:r>
              <a:rPr lang="en-GB" altLang="en-US" sz="2400" dirty="0"/>
              <a:t>Unacceptable intrusions are a normal occurrence</a:t>
            </a:r>
          </a:p>
          <a:p>
            <a:r>
              <a:rPr lang="en-GB" altLang="en-US" sz="2400" dirty="0"/>
              <a:t>When intrusions have occurred, the </a:t>
            </a:r>
            <a:r>
              <a:rPr lang="en-GB" altLang="en-US" sz="2400" dirty="0" smtClean="0"/>
              <a:t>person with OCD </a:t>
            </a:r>
            <a:r>
              <a:rPr lang="en-GB" altLang="en-US" sz="2400" dirty="0"/>
              <a:t>believes that they might be responsible for harm if they don’t react to prevent it</a:t>
            </a:r>
          </a:p>
          <a:p>
            <a:r>
              <a:rPr lang="en-GB" altLang="en-US" sz="2400" dirty="0"/>
              <a:t>They respond by TRYING TOO HARD (to get rid of the thought, to prevent harm, to be sure, to be clean…..and so on).</a:t>
            </a:r>
          </a:p>
          <a:p>
            <a:r>
              <a:rPr lang="en-GB" altLang="en-US" sz="2400" dirty="0"/>
              <a:t>As time goes by, THE SOLUTION BECOMES THE PROBLEM.  </a:t>
            </a:r>
          </a:p>
          <a:p>
            <a:pPr algn="r"/>
            <a:r>
              <a:rPr lang="en-AU" sz="1200" dirty="0" smtClean="0"/>
              <a:t>Ref: Salkovskis</a:t>
            </a:r>
            <a:endParaRPr lang="en-AU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698"/>
            <a:ext cx="2987899" cy="44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5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6" name="Object 4"/>
          <p:cNvGraphicFramePr>
            <a:graphicFrameLocks noGrp="1" noChangeAspect="1"/>
          </p:cNvGraphicFramePr>
          <p:nvPr>
            <p:ph type="dgm" idx="1"/>
            <p:extLst>
              <p:ext uri="{D42A27DB-BD31-4B8C-83A1-F6EECF244321}">
                <p14:modId xmlns:p14="http://schemas.microsoft.com/office/powerpoint/2010/main" val="1398911866"/>
              </p:ext>
            </p:extLst>
          </p:nvPr>
        </p:nvGraphicFramePr>
        <p:xfrm>
          <a:off x="2709863" y="2541588"/>
          <a:ext cx="6505575" cy="386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" name="Organization Chart" r:id="rId3" imgW="10254960" imgH="6095880" progId="OrgPlusWOPX.4">
                  <p:embed followColorScheme="full"/>
                </p:oleObj>
              </mc:Choice>
              <mc:Fallback>
                <p:oleObj name="Organization Chart" r:id="rId3" imgW="10254960" imgH="6095880" progId="OrgPlusWOPX.4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63" y="2541588"/>
                        <a:ext cx="6505575" cy="3867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2" name="Rectangle 1"/>
          <p:cNvSpPr/>
          <p:nvPr/>
        </p:nvSpPr>
        <p:spPr>
          <a:xfrm>
            <a:off x="4070951" y="980821"/>
            <a:ext cx="36375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000" b="1" dirty="0">
                <a:solidFill>
                  <a:schemeClr val="bg1"/>
                </a:solidFill>
                <a:ea typeface="+mj-ea"/>
                <a:cs typeface="+mj-cs"/>
              </a:rPr>
              <a:t>What </a:t>
            </a:r>
            <a:r>
              <a:rPr lang="en-AU" sz="4000" b="1" dirty="0" smtClean="0">
                <a:solidFill>
                  <a:schemeClr val="bg1"/>
                </a:solidFill>
                <a:ea typeface="+mj-ea"/>
                <a:cs typeface="+mj-cs"/>
              </a:rPr>
              <a:t>causes </a:t>
            </a:r>
            <a:r>
              <a:rPr lang="en-AU" sz="4000" b="1" dirty="0">
                <a:solidFill>
                  <a:schemeClr val="bg1"/>
                </a:solidFill>
                <a:ea typeface="+mj-ea"/>
                <a:cs typeface="+mj-cs"/>
              </a:rPr>
              <a:t>it?</a:t>
            </a:r>
            <a:endParaRPr lang="en-A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0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b="1" dirty="0" smtClean="0">
                <a:solidFill>
                  <a:schemeClr val="bg1"/>
                </a:solidFill>
              </a:rPr>
              <a:t>Why can’t they stop?</a:t>
            </a:r>
            <a:endParaRPr lang="en-US" alt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6234186"/>
              </p:ext>
            </p:extLst>
          </p:nvPr>
        </p:nvGraphicFramePr>
        <p:xfrm>
          <a:off x="1155699" y="2357836"/>
          <a:ext cx="9180000" cy="428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5704764" y="3507475"/>
            <a:ext cx="0" cy="201986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4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1864</TotalTime>
  <Words>914</Words>
  <Application>Microsoft Office PowerPoint</Application>
  <PresentationFormat>Widescreen</PresentationFormat>
  <Paragraphs>151</Paragraphs>
  <Slides>17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Century Gothic</vt:lpstr>
      <vt:lpstr>Franklin Gothic Book</vt:lpstr>
      <vt:lpstr>Franklin Gothic Medium</vt:lpstr>
      <vt:lpstr>Georgia</vt:lpstr>
      <vt:lpstr>Monotype Sorts</vt:lpstr>
      <vt:lpstr>Times New Roman</vt:lpstr>
      <vt:lpstr>Wingdings 3</vt:lpstr>
      <vt:lpstr>Ion Boardroom</vt:lpstr>
      <vt:lpstr>Photo Editor Photo</vt:lpstr>
      <vt:lpstr>Organization Chart Add-in for Microsoft Office programs</vt:lpstr>
      <vt:lpstr>Obsessive Compulsive Disorder (OCD)</vt:lpstr>
      <vt:lpstr>Overview</vt:lpstr>
      <vt:lpstr>What is OCD?</vt:lpstr>
      <vt:lpstr>What are the types of OCD?</vt:lpstr>
      <vt:lpstr>When does it start?</vt:lpstr>
      <vt:lpstr>What is the course?</vt:lpstr>
      <vt:lpstr>How can OCD be understood?</vt:lpstr>
      <vt:lpstr>PowerPoint Presentation</vt:lpstr>
      <vt:lpstr>Why can’t they stop?</vt:lpstr>
      <vt:lpstr>How do you treat it? = Cognitive Behavioural Therapy</vt:lpstr>
      <vt:lpstr>What does CBT involve?</vt:lpstr>
      <vt:lpstr>How psychological treatments for anxiety disorders work</vt:lpstr>
      <vt:lpstr>How do I get the most from treatment?</vt:lpstr>
      <vt:lpstr>Helpful tips in therapy?</vt:lpstr>
      <vt:lpstr>How can loved ones help?</vt:lpstr>
      <vt:lpstr>Questions?</vt:lpstr>
      <vt:lpstr>Contact Details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Obsessive Compulsive Disorder (OCD)</dc:title>
  <dc:creator>Daphne Bryan</dc:creator>
  <cp:lastModifiedBy>Emily O'Leary</cp:lastModifiedBy>
  <cp:revision>72</cp:revision>
  <dcterms:created xsi:type="dcterms:W3CDTF">2014-09-23T05:34:37Z</dcterms:created>
  <dcterms:modified xsi:type="dcterms:W3CDTF">2015-02-01T05:09:23Z</dcterms:modified>
</cp:coreProperties>
</file>